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321" r:id="rId2"/>
    <p:sldId id="328" r:id="rId3"/>
    <p:sldId id="330" r:id="rId4"/>
    <p:sldId id="331" r:id="rId5"/>
    <p:sldId id="327" r:id="rId6"/>
    <p:sldId id="282" r:id="rId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4"/>
    <a:srgbClr val="FFFFFF"/>
    <a:srgbClr val="EC1944"/>
    <a:srgbClr val="B1B1B1"/>
    <a:srgbClr val="FF7886"/>
    <a:srgbClr val="E22E3B"/>
    <a:srgbClr val="AE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3" d="100"/>
          <a:sy n="83" d="100"/>
        </p:scale>
        <p:origin x="99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A26037E-938F-4AE7-B34C-93CE5E4C8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887D28-D5BC-4C3E-A88D-601E4C4C8B9E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F9D8-74DF-4515-8E58-1BE5D4C1F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8D33-86F8-45F8-96B0-B4049600B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C4E4-6922-42B5-BDF4-98C8411E0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0E83-0A66-408F-8CF6-AC59C341F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A98B-7159-4203-BFC3-82B22B50F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828C-169D-45B0-AFDA-1FBA44FC2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4CE8-7000-45E4-9647-5E9C74D52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0DC3-7265-4E17-9C2B-9FF7D0BF6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496A5-C3A8-4034-9453-01716A100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BB71-6172-4268-ACE1-0887BF36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424E-666B-4795-AA54-41C21469A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1BB3D-7B1D-419C-9B72-8FCBC5C6E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DCC99EA-944B-4511-91A3-99F1467A8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6000">
    <p:random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3" r="78790" b="82083"/>
          <a:stretch>
            <a:fillRect/>
          </a:stretch>
        </p:blipFill>
        <p:spPr bwMode="auto">
          <a:xfrm>
            <a:off x="-144263" y="0"/>
            <a:ext cx="1584176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412663" y="10684"/>
            <a:ext cx="8666374" cy="31331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ea typeface="SimSun" charset="-122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 rot="10800000">
            <a:off x="-2" y="3670299"/>
            <a:ext cx="10079039" cy="31813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SimSun" charset="-122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637248" y="2662098"/>
            <a:ext cx="7861300" cy="10287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</a:rPr>
              <a:t>   </a:t>
            </a:r>
            <a:endParaRPr lang="ru-RU" altLang="ru-RU" sz="22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2294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1966066" y="1259557"/>
            <a:ext cx="7203663" cy="0"/>
          </a:xfrm>
          <a:prstGeom prst="line">
            <a:avLst/>
          </a:prstGeom>
          <a:noFill/>
          <a:ln w="47625" algn="ctr">
            <a:solidFill>
              <a:srgbClr val="EC1944"/>
            </a:solidFill>
            <a:round/>
            <a:headEnd/>
            <a:tailEnd/>
          </a:ln>
        </p:spPr>
      </p:cxnSp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1825625" y="2636838"/>
            <a:ext cx="7786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Операции по полису ОМС, ДМС, </a:t>
            </a: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</a:rPr>
              <a:t>платным услугам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26982" y="10684"/>
            <a:ext cx="1214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chemeClr val="bg1"/>
                </a:solidFill>
              </a:rPr>
              <a:t>СТАЦИОНАР</a:t>
            </a:r>
            <a:endParaRPr lang="ru-RU" altLang="ru-RU" sz="1000" b="1" dirty="0">
              <a:solidFill>
                <a:schemeClr val="bg1"/>
              </a:solidFill>
            </a:endParaRPr>
          </a:p>
        </p:txBody>
      </p:sp>
      <p:sp>
        <p:nvSpPr>
          <p:cNvPr id="12297" name="TextBox 5120"/>
          <p:cNvSpPr txBox="1">
            <a:spLocks noChangeArrowheads="1"/>
          </p:cNvSpPr>
          <p:nvPr/>
        </p:nvSpPr>
        <p:spPr bwMode="auto">
          <a:xfrm>
            <a:off x="1842156" y="187688"/>
            <a:ext cx="707411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/>
              <a:t>     ОТДЕЛ  ХИРУРГИЧЕСКИХ     ВМЕШАТЕЛЬСТВ</a:t>
            </a:r>
            <a:endParaRPr lang="ru-RU" altLang="ru-RU" b="1" dirty="0" smtClean="0"/>
          </a:p>
          <a:p>
            <a:pPr algn="just"/>
            <a:r>
              <a:rPr lang="ru-RU" altLang="ru-RU" b="1" dirty="0" smtClean="0"/>
              <a:t>- </a:t>
            </a:r>
            <a:r>
              <a:rPr lang="ru-RU" altLang="ru-RU" b="1" dirty="0"/>
              <a:t>ВЫСОКОКВАЛИФИЦИРОВАННЫЕ </a:t>
            </a:r>
            <a:r>
              <a:rPr lang="ru-RU" altLang="ru-RU" b="1" dirty="0" smtClean="0"/>
              <a:t>СПЕЦИАЛИСТЫ</a:t>
            </a:r>
          </a:p>
          <a:p>
            <a:pPr algn="just"/>
            <a:r>
              <a:rPr lang="ru-RU" altLang="ru-RU" b="1" dirty="0"/>
              <a:t>- СОВРЕМЕННОЕ ОБОРУДОВАНИЕ </a:t>
            </a:r>
            <a:endParaRPr lang="ru-RU" altLang="ru-RU" b="1" dirty="0" smtClean="0"/>
          </a:p>
          <a:p>
            <a:pPr algn="just"/>
            <a:r>
              <a:rPr lang="ru-RU" altLang="ru-RU" b="1" dirty="0" smtClean="0"/>
              <a:t>- КОМФОРТАБЕЛЬНЫЙ СТАЦИОНАР</a:t>
            </a:r>
          </a:p>
          <a:p>
            <a:pPr algn="just"/>
            <a:r>
              <a:rPr lang="ru-RU" altLang="ru-RU" b="1" dirty="0" smtClean="0"/>
              <a:t>- КОРОТКИЕ СРОКИ ЛЕЧЕНИЯ</a:t>
            </a:r>
          </a:p>
          <a:p>
            <a:pPr algn="just"/>
            <a:endParaRPr lang="ru-RU" altLang="ru-RU" b="1" dirty="0" smtClean="0"/>
          </a:p>
        </p:txBody>
      </p:sp>
      <p:sp>
        <p:nvSpPr>
          <p:cNvPr id="12304" name="TextBox 19"/>
          <p:cNvSpPr txBox="1">
            <a:spLocks noChangeArrowheads="1"/>
          </p:cNvSpPr>
          <p:nvPr/>
        </p:nvSpPr>
        <p:spPr bwMode="auto">
          <a:xfrm>
            <a:off x="575816" y="4103688"/>
            <a:ext cx="914501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250000"/>
              <a:buFont typeface="Wingdings" pitchFamily="2" charset="2"/>
              <a:buChar char="ü"/>
            </a:pPr>
            <a:r>
              <a:rPr lang="ru-RU" sz="3200" b="1" dirty="0" smtClean="0"/>
              <a:t>Хирургия</a:t>
            </a:r>
            <a:endParaRPr lang="ru-RU" sz="3200" b="1" dirty="0"/>
          </a:p>
          <a:p>
            <a:pPr marL="285750" indent="-285750">
              <a:buClr>
                <a:srgbClr val="C00000"/>
              </a:buClr>
              <a:buSzPct val="250000"/>
              <a:buFont typeface="Wingdings" pitchFamily="2" charset="2"/>
              <a:buChar char="ü"/>
            </a:pPr>
            <a:r>
              <a:rPr lang="ru-RU" sz="3200" b="1" dirty="0" smtClean="0"/>
              <a:t>Гинекология</a:t>
            </a:r>
          </a:p>
          <a:p>
            <a:pPr marL="285750" indent="-285750">
              <a:buClr>
                <a:srgbClr val="C00000"/>
              </a:buClr>
              <a:buSzPct val="250000"/>
              <a:buFont typeface="Wingdings" pitchFamily="2" charset="2"/>
              <a:buChar char="ü"/>
            </a:pPr>
            <a:r>
              <a:rPr lang="ru-RU" sz="3200" b="1" dirty="0" smtClean="0"/>
              <a:t>Урология</a:t>
            </a:r>
          </a:p>
          <a:p>
            <a:pPr marL="285750" indent="-285750">
              <a:buClr>
                <a:srgbClr val="C00000"/>
              </a:buClr>
              <a:buSzPct val="250000"/>
              <a:buFont typeface="Wingdings" pitchFamily="2" charset="2"/>
              <a:buChar char="ü"/>
            </a:pPr>
            <a:r>
              <a:rPr lang="ru-RU" sz="3200" b="1" dirty="0" smtClean="0"/>
              <a:t>Оториноларингология</a:t>
            </a:r>
          </a:p>
          <a:p>
            <a:pPr>
              <a:buClr>
                <a:srgbClr val="C00000"/>
              </a:buClr>
              <a:buSzPct val="250000"/>
            </a:pPr>
            <a:endParaRPr lang="ru-RU" sz="2400" b="1" dirty="0" smtClean="0"/>
          </a:p>
          <a:p>
            <a:pPr>
              <a:buClr>
                <a:srgbClr val="C00000"/>
              </a:buClr>
              <a:buSzPct val="250000"/>
            </a:pP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МЫ ОПЕРИРУЕМ ТОЛЬКО ПО ПОКАЗАНИЯМ!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2528" y="6894449"/>
            <a:ext cx="14863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Самара, </a:t>
            </a:r>
            <a:r>
              <a:rPr lang="ru-RU" sz="1100" smtClean="0"/>
              <a:t>ул.Мяги</a:t>
            </a:r>
            <a:r>
              <a:rPr lang="ru-RU" sz="1100" dirty="0" smtClean="0"/>
              <a:t> 7а</a:t>
            </a:r>
          </a:p>
          <a:p>
            <a:r>
              <a:rPr lang="ru-RU" sz="1100" dirty="0" smtClean="0"/>
              <a:t>8 (800) 300-44-63</a:t>
            </a:r>
          </a:p>
          <a:p>
            <a:r>
              <a:rPr lang="en-US" sz="1100" dirty="0" smtClean="0"/>
              <a:t>www.samaradc.ru</a:t>
            </a:r>
            <a:endParaRPr lang="ru-RU" sz="1100" dirty="0"/>
          </a:p>
        </p:txBody>
      </p:sp>
      <p:pic>
        <p:nvPicPr>
          <p:cNvPr id="21" name="Picture 6" descr="C:\Users\713_4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716" y="6780233"/>
            <a:ext cx="644834" cy="646261"/>
          </a:xfrm>
          <a:prstGeom prst="rect">
            <a:avLst/>
          </a:prstGeom>
          <a:noFill/>
        </p:spPr>
      </p:pic>
      <p:pic>
        <p:nvPicPr>
          <p:cNvPr id="22" name="Picture 2" descr="C:\Users\713_4\Desktop\для презентации\грыж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337" y="3927564"/>
            <a:ext cx="3096344" cy="2366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2700644" y="611485"/>
            <a:ext cx="680424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200" dirty="0">
                <a:solidFill>
                  <a:schemeClr val="bg1"/>
                </a:solidFill>
              </a:rPr>
              <a:t>СОБСТВЕННАЯ ЛАБОРАТОРИЯ – </a:t>
            </a:r>
          </a:p>
          <a:p>
            <a:pPr algn="ctr"/>
            <a:r>
              <a:rPr lang="ru-RU" altLang="ru-RU" sz="2200" dirty="0">
                <a:solidFill>
                  <a:schemeClr val="bg1"/>
                </a:solidFill>
              </a:rPr>
              <a:t>                                ЭТО ВАША УВЕРЕННОСТЬ!</a:t>
            </a:r>
          </a:p>
        </p:txBody>
      </p:sp>
      <p:pic>
        <p:nvPicPr>
          <p:cNvPr id="14" name="Picture 6" descr="C:\Users\713_4\Desktop\Screensho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3716" y="6780233"/>
            <a:ext cx="644834" cy="646261"/>
          </a:xfrm>
          <a:prstGeom prst="rect">
            <a:avLst/>
          </a:prstGeom>
          <a:noFill/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396842" y="0"/>
            <a:ext cx="1214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 dirty="0" smtClean="0">
                <a:solidFill>
                  <a:schemeClr val="bg1"/>
                </a:solidFill>
              </a:rPr>
              <a:t>ХИРУРГИЯ</a:t>
            </a:r>
            <a:endParaRPr lang="ru-RU" alt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3164"/>
            <a:ext cx="23141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Самара, </a:t>
            </a:r>
            <a:r>
              <a:rPr lang="ru-RU" dirty="0" err="1" smtClean="0"/>
              <a:t>ул.Мяги</a:t>
            </a:r>
            <a:r>
              <a:rPr lang="ru-RU" dirty="0" smtClean="0"/>
              <a:t> </a:t>
            </a:r>
            <a:r>
              <a:rPr lang="ru-RU" dirty="0" smtClean="0"/>
              <a:t>7а</a:t>
            </a:r>
          </a:p>
          <a:p>
            <a:r>
              <a:rPr lang="ru-RU" dirty="0" smtClean="0"/>
              <a:t>8 (800) 300-44-63</a:t>
            </a:r>
          </a:p>
          <a:p>
            <a:r>
              <a:rPr lang="en-US" dirty="0" smtClean="0"/>
              <a:t>www.samaradc.ru</a:t>
            </a:r>
            <a:endParaRPr lang="ru-RU" dirty="0"/>
          </a:p>
        </p:txBody>
      </p:sp>
      <p:pic>
        <p:nvPicPr>
          <p:cNvPr id="9219" name="Picture 3" descr="C:\Users\713_4\Desktop\для презентации\Второй баннер240х400-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677" y="50026"/>
            <a:ext cx="2617709" cy="3168337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2520032" y="-1"/>
            <a:ext cx="7539856" cy="13814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ru-RU" altLang="ru-RU" sz="4000" b="1" dirty="0" smtClean="0">
                <a:latin typeface="Arial" pitchFamily="34" charset="0"/>
              </a:rPr>
              <a:t>ОПЕРАТИВНАЯ ХИРУРГИЯ</a:t>
            </a:r>
            <a:endParaRPr lang="ru-RU" altLang="ru-RU" sz="4000" b="1" dirty="0">
              <a:latin typeface="Arial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2380791" y="1381421"/>
            <a:ext cx="3909169" cy="281282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ea typeface="SimSun" charset="-122"/>
              </a:rPr>
              <a:t>- У ВАС КАМНИ В ЖЕЛЧНОМ ПУЗЫРЕ???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800" b="1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ea typeface="SimSun" charset="-122"/>
              </a:rPr>
              <a:t>- У ВАС ГРЫЖА???     </a:t>
            </a:r>
            <a:endParaRPr lang="ru-RU" sz="2800" b="1" dirty="0">
              <a:ea typeface="SimSun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38" y="3287144"/>
            <a:ext cx="2617700" cy="2796335"/>
          </a:xfrm>
          <a:prstGeom prst="rect">
            <a:avLst/>
          </a:prstGeom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2335384" y="4194244"/>
            <a:ext cx="7704608" cy="277058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ea typeface="SimSun" charset="-122"/>
              </a:rPr>
              <a:t>Мы избавим вас от ваших проблем надежно и быстро!!!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400" b="1" dirty="0">
              <a:solidFill>
                <a:srgbClr val="FF0000"/>
              </a:solidFill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ea typeface="SimSun" charset="-122"/>
              </a:rPr>
              <a:t>          </a:t>
            </a:r>
            <a:r>
              <a:rPr lang="ru-RU" sz="3400" b="1" dirty="0" smtClean="0">
                <a:ea typeface="SimSun" charset="-122"/>
              </a:rPr>
              <a:t>ЛАПАРОСКОПИЯ!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68" y="1381421"/>
            <a:ext cx="3651424" cy="2686448"/>
          </a:xfrm>
          <a:prstGeom prst="rect">
            <a:avLst/>
          </a:prstGeom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808064" y="14832"/>
            <a:ext cx="7272561" cy="123150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Arial" pitchFamily="34" charset="0"/>
              </a:rPr>
              <a:t>ОПЕРАТИВНАЯ             ГИНЕКОЛОГИЯ</a:t>
            </a:r>
            <a:endParaRPr lang="ru-RU" altLang="ru-RU" sz="4000" b="1" dirty="0">
              <a:latin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4993" r="16561" b="13270"/>
          <a:stretch/>
        </p:blipFill>
        <p:spPr>
          <a:xfrm>
            <a:off x="18014" y="-1"/>
            <a:ext cx="2790050" cy="3635821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2808064" y="1178111"/>
            <a:ext cx="7272561" cy="29384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 smtClean="0">
                <a:ea typeface="SimSun" charset="-122"/>
              </a:rPr>
              <a:t>        </a:t>
            </a:r>
            <a:r>
              <a:rPr lang="ru-RU" sz="3600" b="1" u="sng" dirty="0" smtClean="0">
                <a:ea typeface="SimSun" charset="-122"/>
              </a:rPr>
              <a:t>Лапароскопия </a:t>
            </a:r>
            <a:endParaRPr lang="ru-RU" sz="2800" b="1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кисты яичников;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патология маточных труб;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ea typeface="SimSun" charset="-122"/>
              </a:rPr>
              <a:t>- бесплодие;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ea typeface="SimSun" charset="-122"/>
              </a:rPr>
              <a:t>- </a:t>
            </a:r>
            <a:r>
              <a:rPr lang="ru-RU" sz="2800" b="1" dirty="0" err="1" smtClean="0">
                <a:ea typeface="SimSun" charset="-122"/>
              </a:rPr>
              <a:t>эндометриоз</a:t>
            </a:r>
            <a:r>
              <a:rPr lang="ru-RU" sz="2800" b="1" dirty="0" smtClean="0">
                <a:ea typeface="SimSun" charset="-122"/>
              </a:rPr>
              <a:t>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800" b="1" dirty="0">
              <a:ea typeface="SimSun" charset="-122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1" y="3601756"/>
            <a:ext cx="2952079" cy="273630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 algn="ctr">
              <a:defRPr/>
            </a:pPr>
            <a:r>
              <a:rPr lang="ru-RU" altLang="ru-RU" sz="3200" b="1" dirty="0" smtClean="0">
                <a:latin typeface="Arial" pitchFamily="34" charset="0"/>
              </a:rPr>
              <a:t>Интимная пластика</a:t>
            </a:r>
            <a:endParaRPr lang="ru-RU" altLang="ru-RU" sz="3200" b="1" dirty="0">
              <a:latin typeface="Arial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2952080" y="4124157"/>
            <a:ext cx="6840760" cy="296804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u="sng" dirty="0" smtClean="0">
                <a:ea typeface="SimSun" charset="-122"/>
              </a:rPr>
              <a:t>Операции при:</a:t>
            </a:r>
            <a:r>
              <a:rPr lang="ru-RU" sz="2800" b="1" dirty="0" smtClean="0">
                <a:ea typeface="SimSun" charset="-122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полипах полости матки;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гиперплазии эндометрия;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опущении </a:t>
            </a:r>
            <a:r>
              <a:rPr lang="ru-RU" sz="2800" b="1" dirty="0">
                <a:ea typeface="SimSun" charset="-122"/>
              </a:rPr>
              <a:t>и выпадении органов малого </a:t>
            </a:r>
            <a:r>
              <a:rPr lang="ru-RU" sz="2800" b="1" dirty="0" smtClean="0">
                <a:ea typeface="SimSun" charset="-122"/>
              </a:rPr>
              <a:t>таза;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миоме матки.</a:t>
            </a:r>
            <a:endParaRPr lang="ru-RU" sz="2800" b="1" dirty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800" b="1" dirty="0">
              <a:ea typeface="SimSun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49" y="6639050"/>
            <a:ext cx="234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Самара, </a:t>
            </a:r>
            <a:r>
              <a:rPr lang="ru-RU" dirty="0" err="1" smtClean="0"/>
              <a:t>ул.Мяги</a:t>
            </a:r>
            <a:r>
              <a:rPr lang="ru-RU" dirty="0" smtClean="0"/>
              <a:t> </a:t>
            </a:r>
            <a:r>
              <a:rPr lang="ru-RU" dirty="0"/>
              <a:t>7а</a:t>
            </a:r>
          </a:p>
          <a:p>
            <a:r>
              <a:rPr lang="ru-RU" dirty="0"/>
              <a:t>8 (800) 300-44-63</a:t>
            </a:r>
          </a:p>
          <a:p>
            <a:r>
              <a:rPr lang="en-US" dirty="0"/>
              <a:t>www.samaradc.ru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7" y="5436021"/>
            <a:ext cx="1320149" cy="792089"/>
          </a:xfrm>
          <a:prstGeom prst="rect">
            <a:avLst/>
          </a:prstGeom>
        </p:spPr>
      </p:pic>
      <p:pic>
        <p:nvPicPr>
          <p:cNvPr id="9" name="Picture 6" descr="C:\Users\713_4\Desktop\Screensho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3716" y="6780233"/>
            <a:ext cx="644834" cy="646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447132"/>
      </p:ext>
    </p:extLst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80" y="1"/>
            <a:ext cx="3024089" cy="27552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7056536" cy="13679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ru-RU" altLang="ru-RU" sz="4000" b="1" dirty="0" smtClean="0">
                <a:latin typeface="Arial" pitchFamily="34" charset="0"/>
              </a:rPr>
              <a:t>ОПЕРАТИВНАЯ УРОЛОГИЯ</a:t>
            </a:r>
            <a:endParaRPr lang="ru-RU" altLang="ru-RU" sz="4000" b="1" dirty="0">
              <a:latin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0" y="1365496"/>
            <a:ext cx="7056536" cy="457458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u="sng" dirty="0" smtClean="0">
                <a:ea typeface="SimSun" charset="-122"/>
              </a:rPr>
              <a:t>Малоинвазивные операции при: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 smtClean="0">
                <a:ea typeface="SimSun" charset="-122"/>
              </a:rPr>
              <a:t>- </a:t>
            </a:r>
            <a:r>
              <a:rPr lang="ru-RU" sz="3200" b="1" dirty="0" smtClean="0">
                <a:ea typeface="SimSun" charset="-122"/>
              </a:rPr>
              <a:t>мочекаменной болезни;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 smtClean="0">
                <a:ea typeface="SimSun" charset="-122"/>
              </a:rPr>
              <a:t>- ДГПЖ;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 smtClean="0">
                <a:ea typeface="SimSun" charset="-122"/>
              </a:rPr>
              <a:t>- </a:t>
            </a:r>
            <a:r>
              <a:rPr lang="ru-RU" sz="3200" b="1" dirty="0" err="1" smtClean="0">
                <a:ea typeface="SimSun" charset="-122"/>
              </a:rPr>
              <a:t>варикоцеле</a:t>
            </a:r>
            <a:r>
              <a:rPr lang="ru-RU" sz="3200" b="1" dirty="0" smtClean="0">
                <a:ea typeface="SimSun" charset="-122"/>
              </a:rPr>
              <a:t>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 smtClean="0">
                <a:ea typeface="SimSun" charset="-122"/>
              </a:rPr>
              <a:t>- водянке яичка;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 smtClean="0">
                <a:ea typeface="SimSun" charset="-122"/>
              </a:rPr>
              <a:t>- фимозе;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 smtClean="0">
                <a:ea typeface="SimSun" charset="-122"/>
              </a:rPr>
              <a:t>- кистах почек.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b="1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b="1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b="1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800" b="1" dirty="0">
              <a:ea typeface="SimSun" charset="-122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359792" y="5865412"/>
            <a:ext cx="9360792" cy="14401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Здоровье не всё, но всё без здоровья-ничто!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400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dirty="0">
                <a:ea typeface="SimSun" charset="-122"/>
              </a:rPr>
              <a:t> </a:t>
            </a:r>
            <a:r>
              <a:rPr lang="ru-RU" sz="1400" dirty="0" smtClean="0">
                <a:ea typeface="SimSun" charset="-122"/>
              </a:rPr>
              <a:t>                                                                                                                                                  Сократ</a:t>
            </a:r>
            <a:endParaRPr lang="ru-RU" sz="1400" dirty="0">
              <a:ea typeface="SimSun" charset="-122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5818248" y="3008185"/>
            <a:ext cx="4220836" cy="273630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 algn="ctr">
              <a:defRPr/>
            </a:pPr>
            <a:r>
              <a:rPr lang="ru-RU" altLang="ru-RU" sz="3000" b="1" dirty="0" smtClean="0">
                <a:latin typeface="Arial" pitchFamily="34" charset="0"/>
              </a:rPr>
              <a:t>ЛЕЧЕНИЕ ЛАЗЕРОМ!</a:t>
            </a:r>
            <a:endParaRPr lang="ru-RU" altLang="ru-RU" sz="3000" b="1" dirty="0">
              <a:latin typeface="Arial" pitchFamily="34" charset="0"/>
            </a:endParaRPr>
          </a:p>
        </p:txBody>
      </p:sp>
      <p:pic>
        <p:nvPicPr>
          <p:cNvPr id="9" name="Picture 6" descr="C:\Users\713_4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716" y="6780233"/>
            <a:ext cx="644834" cy="646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408508"/>
      </p:ext>
    </p:extLst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1992313" y="2779713"/>
            <a:ext cx="7620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chemeClr val="bg1"/>
                </a:solidFill>
              </a:rPr>
              <a:t>СОБСТВЕННАЯ ЛАБОРАТОРИЯ – </a:t>
            </a:r>
          </a:p>
          <a:p>
            <a:pPr algn="ctr"/>
            <a:r>
              <a:rPr lang="ru-RU" altLang="ru-RU" sz="2200" dirty="0">
                <a:solidFill>
                  <a:schemeClr val="bg1"/>
                </a:solidFill>
              </a:rPr>
              <a:t>                                ЭТО ВАША УВЕРЕННОСТЬ!</a:t>
            </a: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-109540" y="0"/>
            <a:ext cx="1611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b="1" dirty="0" smtClean="0">
                <a:solidFill>
                  <a:schemeClr val="bg1"/>
                </a:solidFill>
              </a:rPr>
              <a:t>Оториноларингология</a:t>
            </a:r>
            <a:endParaRPr lang="ru-RU" alt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31" y="6636345"/>
            <a:ext cx="2344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Самара, </a:t>
            </a:r>
            <a:r>
              <a:rPr lang="ru-RU" dirty="0" err="1" smtClean="0"/>
              <a:t>ул.Мяги</a:t>
            </a:r>
            <a:r>
              <a:rPr lang="ru-RU" dirty="0" smtClean="0"/>
              <a:t> </a:t>
            </a:r>
            <a:r>
              <a:rPr lang="ru-RU" dirty="0"/>
              <a:t>7а</a:t>
            </a:r>
          </a:p>
          <a:p>
            <a:r>
              <a:rPr lang="ru-RU" dirty="0"/>
              <a:t>8 (800) 300-44-63</a:t>
            </a:r>
          </a:p>
          <a:p>
            <a:r>
              <a:rPr lang="en-US" dirty="0"/>
              <a:t>www.samaradc.ru</a:t>
            </a:r>
            <a:endParaRPr lang="ru-RU" dirty="0"/>
          </a:p>
        </p:txBody>
      </p:sp>
      <p:pic>
        <p:nvPicPr>
          <p:cNvPr id="8" name="Picture 6" descr="C:\Users\713_4\Desktop\Screensho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3716" y="6780233"/>
            <a:ext cx="644834" cy="646261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2304008" y="5519220"/>
            <a:ext cx="6879708" cy="20404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 algn="ctr">
              <a:defRPr/>
            </a:pPr>
            <a:r>
              <a:rPr lang="ru-RU" altLang="ru-RU" sz="3000" b="1" dirty="0" smtClean="0">
                <a:latin typeface="Arial" pitchFamily="34" charset="0"/>
              </a:rPr>
              <a:t>С нами вы обретёте второе дыхание!</a:t>
            </a:r>
            <a:endParaRPr lang="ru-RU" altLang="ru-RU" sz="3000" b="1" dirty="0">
              <a:latin typeface="Arial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0" y="27188"/>
            <a:ext cx="6984528" cy="123237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194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anchor="ctr"/>
          <a:lstStyle/>
          <a:p>
            <a:pPr algn="ctr">
              <a:defRPr/>
            </a:pPr>
            <a:r>
              <a:rPr lang="ru-RU" altLang="ru-RU" sz="3000" b="1" dirty="0" smtClean="0">
                <a:latin typeface="Arial" pitchFamily="34" charset="0"/>
              </a:rPr>
              <a:t>ОПЕРАТИВНАЯ ОТОРИНОЛАРИНГОЛОГИЯ</a:t>
            </a:r>
            <a:endParaRPr lang="ru-RU" altLang="ru-RU" sz="3000" b="1" dirty="0">
              <a:latin typeface="Arial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-17714" y="1294428"/>
            <a:ext cx="7002240" cy="1361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 smtClean="0">
                <a:ea typeface="SimSun" charset="-122"/>
              </a:rPr>
              <a:t>Дышать надо через нос!</a:t>
            </a:r>
            <a:endParaRPr lang="ru-RU" sz="2800" b="1" dirty="0">
              <a:ea typeface="SimSun" charset="-122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0" y="2682925"/>
            <a:ext cx="10053236" cy="283629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600" b="1" u="sng" dirty="0" smtClean="0">
                <a:ea typeface="SimSun" charset="-122"/>
              </a:rPr>
              <a:t>Мы лечим:</a:t>
            </a:r>
            <a:r>
              <a:rPr lang="ru-RU" sz="3600" b="1" dirty="0" smtClean="0">
                <a:ea typeface="SimSun" charset="-122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600" b="1" dirty="0" smtClean="0">
                <a:ea typeface="SimSun" charset="-122"/>
              </a:rPr>
              <a:t>- искривление перегородки носа;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600" b="1" dirty="0" smtClean="0">
                <a:ea typeface="SimSun" charset="-122"/>
              </a:rPr>
              <a:t>- храп;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600" b="1" dirty="0" smtClean="0">
                <a:ea typeface="SimSun" charset="-122"/>
              </a:rPr>
              <a:t>- </a:t>
            </a:r>
            <a:r>
              <a:rPr lang="ru-RU" sz="3600" b="1" dirty="0" err="1" smtClean="0">
                <a:ea typeface="SimSun" charset="-122"/>
              </a:rPr>
              <a:t>нафтизиновую</a:t>
            </a:r>
            <a:r>
              <a:rPr lang="ru-RU" sz="3600" b="1" dirty="0" smtClean="0">
                <a:ea typeface="SimSun" charset="-122"/>
              </a:rPr>
              <a:t> </a:t>
            </a:r>
            <a:r>
              <a:rPr lang="ru-RU" sz="3600" b="1" dirty="0" smtClean="0">
                <a:ea typeface="SimSun" charset="-122"/>
              </a:rPr>
              <a:t>зависимость.</a:t>
            </a:r>
            <a:endParaRPr lang="ru-RU" sz="3600" b="1" dirty="0" smtClean="0">
              <a:ea typeface="SimSun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6" y="0"/>
            <a:ext cx="3068710" cy="2655737"/>
          </a:xfrm>
          <a:prstGeom prst="rect">
            <a:avLst/>
          </a:prstGeom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2520950" y="3476625"/>
            <a:ext cx="5038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3317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7159" y="-431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7769744" y="147482"/>
            <a:ext cx="1942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/>
              <a:t> 300-44-63</a:t>
            </a:r>
            <a:endParaRPr lang="ru-RU" altLang="ru-RU" sz="2800" b="1" dirty="0"/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416" y="4715941"/>
            <a:ext cx="361473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758" y="4715941"/>
            <a:ext cx="453707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713_4\Desktop\Screenshot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336" y="65134"/>
            <a:ext cx="1143008" cy="11455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71960" y="65134"/>
            <a:ext cx="6062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https://samaradc.ru</a:t>
            </a:r>
            <a:r>
              <a:rPr lang="ru-RU" sz="4000" dirty="0" smtClean="0"/>
              <a:t>/</a:t>
            </a:r>
            <a:endParaRPr lang="ru-RU" sz="40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359792" y="1288187"/>
            <a:ext cx="9352409" cy="29384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 smtClean="0">
                <a:ea typeface="SimSun" charset="-122"/>
              </a:rPr>
              <a:t>      </a:t>
            </a:r>
            <a:r>
              <a:rPr lang="ru-RU" sz="3600" b="1" u="sng" dirty="0" smtClean="0">
                <a:ea typeface="SimSun" charset="-122"/>
              </a:rPr>
              <a:t>МЫ </a:t>
            </a:r>
            <a:r>
              <a:rPr lang="ru-RU" sz="3600" b="1" u="sng" dirty="0" err="1" smtClean="0">
                <a:ea typeface="SimSun" charset="-122"/>
              </a:rPr>
              <a:t>предлогаем</a:t>
            </a:r>
            <a:r>
              <a:rPr lang="ru-RU" sz="3600" b="1" u="sng" dirty="0" smtClean="0">
                <a:ea typeface="SimSun" charset="-122"/>
              </a:rPr>
              <a:t> три в одном:</a:t>
            </a:r>
            <a:endParaRPr lang="ru-RU" sz="2800" b="1" dirty="0" smtClean="0">
              <a:ea typeface="SimSun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</a:t>
            </a:r>
            <a:r>
              <a:rPr lang="ru-RU" sz="2800" b="1" dirty="0">
                <a:ea typeface="SimSun" charset="-122"/>
              </a:rPr>
              <a:t>п</a:t>
            </a:r>
            <a:r>
              <a:rPr lang="ru-RU" sz="2800" b="1" dirty="0" smtClean="0">
                <a:ea typeface="SimSun" charset="-122"/>
              </a:rPr>
              <a:t>ервичная консультация врача специалиста;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ea typeface="SimSun" charset="-122"/>
              </a:rPr>
              <a:t>- предоперационное обследование;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ea typeface="SimSun" charset="-122"/>
              </a:rPr>
              <a:t>- операция.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 smtClean="0">
                <a:ea typeface="SimSun" charset="-122"/>
              </a:rPr>
              <a:t>Всё это в стенах одного лечебного учреждения!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800" b="1" dirty="0">
              <a:ea typeface="SimSun" charset="-122"/>
            </a:endParaRP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15306</TotalTime>
  <Words>278</Words>
  <Application>Microsoft Office PowerPoint</Application>
  <PresentationFormat>Произвольный</PresentationFormat>
  <Paragraphs>81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SimSun</vt:lpstr>
      <vt:lpstr>Arial</vt:lpstr>
      <vt:lpstr>Arial Unicode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 ОПЕРАТИВНАЯ УРОЛОГИЯ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Zav_CallCenter</dc:creator>
  <cp:lastModifiedBy>Кабинет №401</cp:lastModifiedBy>
  <cp:revision>501</cp:revision>
  <cp:lastPrinted>1601-01-01T00:00:00Z</cp:lastPrinted>
  <dcterms:created xsi:type="dcterms:W3CDTF">2019-04-10T09:52:44Z</dcterms:created>
  <dcterms:modified xsi:type="dcterms:W3CDTF">2022-09-02T06:41:01Z</dcterms:modified>
</cp:coreProperties>
</file>